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embeddedFontLst>
    <p:embeddedFont>
      <p:font typeface="WQRQJS+ArialMT"/>
      <p:regular r:id="rId15"/>
    </p:embeddedFont>
    <p:embeddedFont>
      <p:font typeface="BEJWGJ+ArialMT"/>
      <p:regular r:id="rId16"/>
    </p:embeddedFont>
    <p:embeddedFont>
      <p:font typeface="KKEBWC+ArialMT"/>
      <p:regular r:id="rId17"/>
    </p:embeddedFont>
    <p:embeddedFont>
      <p:font typeface="WMPREU+Arial-BoldMT"/>
      <p:regular r:id="rId18"/>
    </p:embeddedFont>
    <p:embeddedFont>
      <p:font typeface="KAVOIW+ArialMT"/>
      <p:regular r:id="rId19"/>
    </p:embeddedFont>
    <p:embeddedFont>
      <p:font typeface="DTJNVQ+Arial-ItalicMT"/>
      <p:regular r:id="rId20"/>
    </p:embeddedFont>
    <p:embeddedFont>
      <p:font typeface="Times New Roman"/>
      <p:regular r:id="rId21"/>
    </p:embeddedFont>
    <p:embeddedFont>
      <p:font typeface="AUNROM+Calibri"/>
      <p:regular r:id="rId22"/>
    </p:embeddedFont>
    <p:embeddedFont>
      <p:font typeface="UVHGSO+Arial-BoldMT"/>
      <p:regular r:id="rId23"/>
    </p:embeddedFont>
    <p:embeddedFont>
      <p:font typeface="GCKBIG+Arial-BoldM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17" Type="http://schemas.openxmlformats.org/officeDocument/2006/relationships/font" Target="fonts/font3.fntdata" /><Relationship Id="rId18" Type="http://schemas.openxmlformats.org/officeDocument/2006/relationships/font" Target="fonts/font4.fntdata" /><Relationship Id="rId19" Type="http://schemas.openxmlformats.org/officeDocument/2006/relationships/font" Target="fonts/font5.fntdata" /><Relationship Id="rId2" Type="http://schemas.openxmlformats.org/officeDocument/2006/relationships/tableStyles" Target="tableStyles.xml" /><Relationship Id="rId20" Type="http://schemas.openxmlformats.org/officeDocument/2006/relationships/font" Target="fonts/font6.fntdata" /><Relationship Id="rId21" Type="http://schemas.openxmlformats.org/officeDocument/2006/relationships/font" Target="fonts/font7.fntdata" /><Relationship Id="rId22" Type="http://schemas.openxmlformats.org/officeDocument/2006/relationships/font" Target="fonts/font8.fntdata" /><Relationship Id="rId23" Type="http://schemas.openxmlformats.org/officeDocument/2006/relationships/font" Target="fonts/font9.fntdata" /><Relationship Id="rId24" Type="http://schemas.openxmlformats.org/officeDocument/2006/relationships/font" Target="fonts/font10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5400" y="2777799"/>
            <a:ext cx="3743246" cy="1177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WQRQJS+ArialMT"/>
                <a:cs typeface="WQRQJS+ArialMT"/>
              </a:rPr>
              <a:t>Аналитический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spc="-26">
                <a:solidFill>
                  <a:srgbClr val="ffffff"/>
                </a:solidFill>
                <a:latin typeface="WQRQJS+ArialMT"/>
                <a:cs typeface="WQRQJS+ArialMT"/>
              </a:rPr>
              <a:t>портал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325" y="4200519"/>
            <a:ext cx="7422392" cy="223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Новый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инструмент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для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быстрого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и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эффективного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получения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аналитической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отчётности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10086" y="1314437"/>
            <a:ext cx="4208682" cy="83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KKEBWC+ArialMT"/>
                <a:cs typeface="KKEBWC+ArialMT"/>
              </a:rPr>
              <a:t>Аналитический</a:t>
            </a:r>
            <a:r>
              <a:rPr dirty="0" sz="2800">
                <a:solidFill>
                  <a:srgbClr val="ffffff"/>
                </a:solidFill>
                <a:latin typeface="KKEBWC+ArialMT"/>
                <a:cs typeface="KKEBWC+ArialMT"/>
              </a:rPr>
              <a:t> </a:t>
            </a:r>
            <a:r>
              <a:rPr dirty="0" sz="2800" spc="-14">
                <a:solidFill>
                  <a:srgbClr val="ffffff"/>
                </a:solidFill>
                <a:latin typeface="KKEBWC+ArialMT"/>
                <a:cs typeface="KKEBWC+ArialMT"/>
              </a:rPr>
              <a:t>портал</a:t>
            </a:r>
            <a:r>
              <a:rPr dirty="0" sz="2800" spc="12">
                <a:solidFill>
                  <a:srgbClr val="ffffff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KKEBWC+ArialMT"/>
                <a:cs typeface="KKEBWC+ArialMT"/>
              </a:rPr>
              <a:t>–</a:t>
            </a:r>
          </a:p>
          <a:p>
            <a:pPr marL="0" marR="0">
              <a:lnSpc>
                <a:spcPts val="2917"/>
              </a:lnSpc>
              <a:spcBef>
                <a:spcPts val="466"/>
              </a:spcBef>
              <a:spcAft>
                <a:spcPts val="0"/>
              </a:spcAft>
            </a:pPr>
            <a:r>
              <a:rPr dirty="0" sz="2800" spc="-11">
                <a:solidFill>
                  <a:srgbClr val="ffffff"/>
                </a:solidFill>
                <a:latin typeface="KKEBWC+ArialMT"/>
                <a:cs typeface="KKEBWC+ArialMT"/>
              </a:rPr>
              <a:t>что</a:t>
            </a:r>
            <a:r>
              <a:rPr dirty="0" sz="2800" spc="12">
                <a:solidFill>
                  <a:srgbClr val="ffffff"/>
                </a:solidFill>
                <a:latin typeface="KKEBWC+ArialMT"/>
                <a:cs typeface="KKEBWC+ArialMT"/>
              </a:rPr>
              <a:t> </a:t>
            </a:r>
            <a:r>
              <a:rPr dirty="0" sz="2800" spc="-28">
                <a:solidFill>
                  <a:srgbClr val="ffffff"/>
                </a:solidFill>
                <a:latin typeface="KKEBWC+ArialMT"/>
                <a:cs typeface="KKEBWC+ArialMT"/>
              </a:rPr>
              <a:t>это?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2783" y="2594223"/>
            <a:ext cx="2610530" cy="223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Полноценная</a:t>
            </a:r>
            <a:r>
              <a:rPr dirty="0" sz="1400" spc="13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BI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система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для: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2783" y="3075806"/>
            <a:ext cx="5065626" cy="1189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•</a:t>
            </a:r>
            <a:r>
              <a:rPr dirty="0" sz="1400" spc="921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Подключения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к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любым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источникам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данных,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внутренним</a:t>
            </a:r>
          </a:p>
          <a:p>
            <a:pPr marL="22860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на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ЭТП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 spc="-27">
                <a:solidFill>
                  <a:srgbClr val="ffffff"/>
                </a:solidFill>
                <a:latin typeface="BEJWGJ+ArialMT"/>
                <a:cs typeface="BEJWGJ+ArialMT"/>
              </a:rPr>
              <a:t>АО</a:t>
            </a:r>
            <a:r>
              <a:rPr dirty="0" sz="1400" spc="24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BEJWGJ+ArialMT"/>
                <a:cs typeface="BEJWGJ+ArialMT"/>
              </a:rPr>
              <a:t>Сбербанк-АСТ,</a:t>
            </a:r>
            <a:r>
              <a:rPr dirty="0" sz="1400" spc="21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внешним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открытым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данным,</a:t>
            </a:r>
          </a:p>
          <a:p>
            <a:pPr marL="228600" marR="0">
              <a:lnSpc>
                <a:spcPts val="1458"/>
              </a:lnSpc>
              <a:spcBef>
                <a:spcPts val="41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внешним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данным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информационных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систем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Заказчика</a:t>
            </a:r>
          </a:p>
          <a:p>
            <a:pPr marL="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•</a:t>
            </a:r>
            <a:r>
              <a:rPr dirty="0" sz="1400" spc="921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Создания</a:t>
            </a:r>
            <a:r>
              <a:rPr dirty="0" sz="1400" spc="11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и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последующего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использования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 spc="-11">
                <a:solidFill>
                  <a:srgbClr val="ffffff"/>
                </a:solidFill>
                <a:latin typeface="BEJWGJ+ArialMT"/>
                <a:cs typeface="BEJWGJ+ArialMT"/>
              </a:rPr>
              <a:t>отчётов</a:t>
            </a:r>
            <a:r>
              <a:rPr dirty="0" sz="1400" spc="16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и/или</a:t>
            </a:r>
          </a:p>
          <a:p>
            <a:pPr marL="22860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дашбордов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2783" y="4282815"/>
            <a:ext cx="4634357" cy="464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•</a:t>
            </a:r>
            <a:r>
              <a:rPr dirty="0" sz="1400" spc="921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Изменения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 spc="-11">
                <a:solidFill>
                  <a:srgbClr val="ffffff"/>
                </a:solidFill>
                <a:latin typeface="BEJWGJ+ArialMT"/>
                <a:cs typeface="BEJWGJ+ArialMT"/>
              </a:rPr>
              <a:t>отчётов</a:t>
            </a:r>
            <a:r>
              <a:rPr dirty="0" sz="1400" spc="15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самим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BEJWGJ+ArialMT"/>
                <a:cs typeface="BEJWGJ+ArialMT"/>
              </a:rPr>
              <a:t>пользователем</a:t>
            </a:r>
            <a:r>
              <a:rPr dirty="0" sz="1400" spc="14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в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случае</a:t>
            </a:r>
          </a:p>
          <a:p>
            <a:pPr marL="22860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EJWGJ+ArialMT"/>
                <a:cs typeface="BEJWGJ+ArialMT"/>
              </a:rPr>
              <a:t>необходимости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5999" y="738365"/>
            <a:ext cx="3137503" cy="4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Как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 </a:t>
            </a:r>
            <a:r>
              <a:rPr dirty="0" sz="2800" spc="-45">
                <a:solidFill>
                  <a:srgbClr val="000000"/>
                </a:solidFill>
                <a:latin typeface="KKEBWC+ArialMT"/>
                <a:cs typeface="KKEBWC+ArialMT"/>
              </a:rPr>
              <a:t>это</a:t>
            </a:r>
            <a:r>
              <a:rPr dirty="0" sz="2800" spc="48">
                <a:solidFill>
                  <a:srgbClr val="000000"/>
                </a:solidFill>
                <a:latin typeface="KKEBWC+ArialMT"/>
                <a:cs typeface="KKEBWC+ArialMT"/>
              </a:rPr>
              <a:t> </a:t>
            </a:r>
            <a:r>
              <a:rPr dirty="0" sz="2800" spc="-19">
                <a:solidFill>
                  <a:srgbClr val="000000"/>
                </a:solidFill>
                <a:latin typeface="KKEBWC+ArialMT"/>
                <a:cs typeface="KKEBWC+ArialMT"/>
              </a:rPr>
              <a:t>работает?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2004" y="4487084"/>
            <a:ext cx="1696209" cy="4906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Подключение</a:t>
            </a:r>
            <a:r>
              <a:rPr dirty="0" sz="1600" spc="55">
                <a:solidFill>
                  <a:srgbClr val="000000"/>
                </a:solidFill>
                <a:latin typeface="WMPREU+Arial-BoldMT"/>
                <a:cs typeface="WMPREU+Arial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к</a:t>
            </a:r>
          </a:p>
          <a:p>
            <a:pPr marL="0" marR="0">
              <a:lnSpc>
                <a:spcPts val="1667"/>
              </a:lnSpc>
              <a:spcBef>
                <a:spcPts val="22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данным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61476" y="4487084"/>
            <a:ext cx="1838949" cy="4906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Формирование</a:t>
            </a:r>
          </a:p>
          <a:p>
            <a:pPr marL="0" marR="0">
              <a:lnSpc>
                <a:spcPts val="1667"/>
              </a:lnSpc>
              <a:spcBef>
                <a:spcPts val="22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наборов</a:t>
            </a:r>
            <a:r>
              <a:rPr dirty="0" sz="1600" spc="57">
                <a:solidFill>
                  <a:srgbClr val="000000"/>
                </a:solidFill>
                <a:latin typeface="WMPREU+Arial-BoldMT"/>
                <a:cs typeface="WMPREU+Arial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данных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35594" y="4487084"/>
            <a:ext cx="2158114" cy="4906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Создание</a:t>
            </a:r>
            <a:r>
              <a:rPr dirty="0" sz="1600" spc="52">
                <a:solidFill>
                  <a:srgbClr val="000000"/>
                </a:solidFill>
                <a:latin typeface="WMPREU+Arial-BoldMT"/>
                <a:cs typeface="WMPREU+Arial-BoldMT"/>
              </a:rPr>
              <a:t> </a:t>
            </a:r>
            <a:r>
              <a:rPr dirty="0" sz="1600" spc="-11">
                <a:solidFill>
                  <a:srgbClr val="000000"/>
                </a:solidFill>
                <a:latin typeface="WMPREU+Arial-BoldMT"/>
                <a:cs typeface="WMPREU+Arial-BoldMT"/>
              </a:rPr>
              <a:t>отчётов</a:t>
            </a:r>
            <a:r>
              <a:rPr dirty="0" sz="1600" spc="65">
                <a:solidFill>
                  <a:srgbClr val="000000"/>
                </a:solidFill>
                <a:latin typeface="WMPREU+Arial-BoldMT"/>
                <a:cs typeface="WMPREU+Arial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и</a:t>
            </a:r>
          </a:p>
          <a:p>
            <a:pPr marL="0" marR="0">
              <a:lnSpc>
                <a:spcPts val="1667"/>
              </a:lnSpc>
              <a:spcBef>
                <a:spcPts val="22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MPREU+Arial-BoldMT"/>
                <a:cs typeface="WMPREU+Arial-BoldMT"/>
              </a:rPr>
              <a:t>дашбордов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7448" y="5142297"/>
            <a:ext cx="2911068" cy="74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В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системе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предусмотрен</a:t>
            </a:r>
            <a:r>
              <a:rPr dirty="0" sz="1200" spc="11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2">
                <a:solidFill>
                  <a:srgbClr val="000000"/>
                </a:solidFill>
                <a:latin typeface="KAVOIW+ArialMT"/>
                <a:cs typeface="KAVOIW+ArialMT"/>
              </a:rPr>
              <a:t>модуль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ETL</a:t>
            </a:r>
          </a:p>
          <a:p>
            <a:pPr marL="0" marR="0">
              <a:lnSpc>
                <a:spcPts val="12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для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подключения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к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любым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источникам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данных,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начиная</a:t>
            </a:r>
            <a:r>
              <a:rPr dirty="0" sz="1200" spc="1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31">
                <a:solidFill>
                  <a:srgbClr val="000000"/>
                </a:solidFill>
                <a:latin typeface="KAVOIW+ArialMT"/>
                <a:cs typeface="KAVOIW+ArialMT"/>
              </a:rPr>
              <a:t>от</a:t>
            </a:r>
            <a:r>
              <a:rPr dirty="0" sz="1200" spc="35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простой</a:t>
            </a:r>
            <a:r>
              <a:rPr dirty="0" sz="1200" spc="12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1">
                <a:solidFill>
                  <a:srgbClr val="000000"/>
                </a:solidFill>
                <a:latin typeface="KAVOIW+ArialMT"/>
                <a:cs typeface="KAVOIW+ArialMT"/>
              </a:rPr>
              <a:t>таблицы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Excel,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заканчивая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сложной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86969" y="5142297"/>
            <a:ext cx="2685988" cy="74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Преобразование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данных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в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удобный</a:t>
            </a:r>
          </a:p>
          <a:p>
            <a:pPr marL="0" marR="0">
              <a:lnSpc>
                <a:spcPts val="12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для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4">
                <a:solidFill>
                  <a:srgbClr val="000000"/>
                </a:solidFill>
                <a:latin typeface="KAVOIW+ArialMT"/>
                <a:cs typeface="KAVOIW+ArialMT"/>
              </a:rPr>
              <a:t>пользователя</a:t>
            </a:r>
            <a:r>
              <a:rPr dirty="0" sz="1200" spc="18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29">
                <a:solidFill>
                  <a:srgbClr val="000000"/>
                </a:solidFill>
                <a:latin typeface="KAVOIW+ArialMT"/>
                <a:cs typeface="KAVOIW+ArialMT"/>
              </a:rPr>
              <a:t>формат.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Формирование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1">
                <a:solidFill>
                  <a:srgbClr val="000000"/>
                </a:solidFill>
                <a:latin typeface="KAVOIW+ArialMT"/>
                <a:cs typeface="KAVOIW+ArialMT"/>
              </a:rPr>
              <a:t>агрегатов</a:t>
            </a:r>
            <a:r>
              <a:rPr dirty="0" sz="1200" spc="16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для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ускорения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получения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данных.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74508" y="5142297"/>
            <a:ext cx="2812465" cy="922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Формирование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презентационных</a:t>
            </a:r>
          </a:p>
          <a:p>
            <a:pPr marL="0" marR="0">
              <a:lnSpc>
                <a:spcPts val="12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материалов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на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основе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актуальных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данных.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Изменение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отчётов,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1200" spc="-12">
                <a:solidFill>
                  <a:srgbClr val="000000"/>
                </a:solidFill>
                <a:latin typeface="KAVOIW+ArialMT"/>
                <a:cs typeface="KAVOIW+ArialMT"/>
              </a:rPr>
              <a:t>фильтров,</a:t>
            </a:r>
            <a:r>
              <a:rPr dirty="0" sz="1200" spc="2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группировок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«на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ходу»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22">
                <a:solidFill>
                  <a:srgbClr val="000000"/>
                </a:solidFill>
                <a:latin typeface="KAVOIW+ArialMT"/>
                <a:cs typeface="KAVOIW+ArialMT"/>
              </a:rPr>
              <a:t>без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привлечения</a:t>
            </a:r>
            <a:r>
              <a:rPr dirty="0" sz="1200" spc="11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программиста.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7448" y="5867721"/>
            <a:ext cx="2142261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реляционной</a:t>
            </a:r>
            <a:r>
              <a:rPr dirty="0" sz="1200" spc="13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5">
                <a:solidFill>
                  <a:srgbClr val="000000"/>
                </a:solidFill>
                <a:latin typeface="KAVOIW+ArialMT"/>
                <a:cs typeface="KAVOIW+ArialMT"/>
              </a:rPr>
              <a:t>базой</a:t>
            </a:r>
            <a:r>
              <a:rPr dirty="0" sz="1200" spc="23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данных.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7448" y="6236529"/>
            <a:ext cx="1753693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3">
                <a:solidFill>
                  <a:srgbClr val="000000"/>
                </a:solidFill>
                <a:latin typeface="DTJNVQ+Arial-ItalicMT"/>
                <a:cs typeface="DTJNVQ+Arial-ItalicMT"/>
              </a:rPr>
              <a:t>Делает</a:t>
            </a:r>
            <a:r>
              <a:rPr dirty="0" sz="12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DTJNVQ+Arial-ItalicMT"/>
                <a:cs typeface="DTJNVQ+Arial-ItalicMT"/>
              </a:rPr>
              <a:t>программист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86969" y="6236529"/>
            <a:ext cx="1753693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3">
                <a:solidFill>
                  <a:srgbClr val="000000"/>
                </a:solidFill>
                <a:latin typeface="DTJNVQ+Arial-ItalicMT"/>
                <a:cs typeface="DTJNVQ+Arial-ItalicMT"/>
              </a:rPr>
              <a:t>Делает</a:t>
            </a:r>
            <a:r>
              <a:rPr dirty="0" sz="12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DTJNVQ+Arial-ItalicMT"/>
                <a:cs typeface="DTJNVQ+Arial-ItalicMT"/>
              </a:rPr>
              <a:t>программист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74508" y="6236529"/>
            <a:ext cx="2616911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3">
                <a:solidFill>
                  <a:srgbClr val="000000"/>
                </a:solidFill>
                <a:latin typeface="DTJNVQ+Arial-ItalicMT"/>
                <a:cs typeface="DTJNVQ+Arial-ItalicMT"/>
              </a:rPr>
              <a:t>Делает</a:t>
            </a:r>
            <a:r>
              <a:rPr dirty="0" sz="12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spc="-12">
                <a:solidFill>
                  <a:srgbClr val="000000"/>
                </a:solidFill>
                <a:latin typeface="DTJNVQ+Arial-ItalicMT"/>
                <a:cs typeface="DTJNVQ+Arial-ItalicMT"/>
              </a:rPr>
              <a:t>пользователь</a:t>
            </a:r>
            <a:r>
              <a:rPr dirty="0" sz="12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DTJNVQ+Arial-ItalicMT"/>
                <a:cs typeface="DTJNVQ+Arial-ItalicMT"/>
              </a:rPr>
              <a:t>-</a:t>
            </a:r>
            <a:r>
              <a:rPr dirty="0" sz="12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DTJNVQ+Arial-ItalicMT"/>
                <a:cs typeface="DTJNVQ+Arial-ItalicMT"/>
              </a:rPr>
              <a:t>аналитик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7237" y="698741"/>
            <a:ext cx="7572531" cy="408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Виды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 spc="-10">
                <a:solidFill>
                  <a:srgbClr val="fffefe"/>
                </a:solidFill>
                <a:latin typeface="KKEBWC+ArialMT"/>
                <a:cs typeface="KKEBWC+ArialMT"/>
              </a:rPr>
              <a:t>отчётов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и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возможности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их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применения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400" y="5541585"/>
            <a:ext cx="2304287" cy="11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Возможность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0">
                <a:solidFill>
                  <a:srgbClr val="000000"/>
                </a:solidFill>
                <a:latin typeface="KAVOIW+ArialMT"/>
                <a:cs typeface="KAVOIW+ArialMT"/>
              </a:rPr>
              <a:t>фильтрации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данный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в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5">
                <a:solidFill>
                  <a:srgbClr val="000000"/>
                </a:solidFill>
                <a:latin typeface="KAVOIW+ArialMT"/>
                <a:cs typeface="KAVOIW+ArialMT"/>
              </a:rPr>
              <a:t>отчете,</a:t>
            </a:r>
            <a:r>
              <a:rPr dirty="0" sz="1200" spc="23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группе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отчётов,</a:t>
            </a:r>
            <a:r>
              <a:rPr dirty="0" sz="1200" spc="17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дашборде,</a:t>
            </a:r>
            <a:r>
              <a:rPr dirty="0" sz="1200" spc="14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группе</a:t>
            </a:r>
          </a:p>
          <a:p>
            <a:pPr marL="0" marR="0">
              <a:lnSpc>
                <a:spcPts val="1250"/>
              </a:lnSpc>
              <a:spcBef>
                <a:spcPts val="18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дашбордов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по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любому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доступному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в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наборах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данных</a:t>
            </a:r>
          </a:p>
          <a:p>
            <a:pPr marL="0" marR="0">
              <a:lnSpc>
                <a:spcPts val="1250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200" spc="-10">
                <a:solidFill>
                  <a:srgbClr val="000000"/>
                </a:solidFill>
                <a:latin typeface="KAVOIW+ArialMT"/>
                <a:cs typeface="KAVOIW+ArialMT"/>
              </a:rPr>
              <a:t>показателю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82799" y="5541585"/>
            <a:ext cx="2290089" cy="922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Возможность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группировки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данных,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подсчёта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количества,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выявление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максимальных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и</a:t>
            </a:r>
          </a:p>
          <a:p>
            <a:pPr marL="0" marR="0">
              <a:lnSpc>
                <a:spcPts val="1250"/>
              </a:lnSpc>
              <a:spcBef>
                <a:spcPts val="18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минимальных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значений,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подведение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итогов</a:t>
            </a:r>
            <a:r>
              <a:rPr dirty="0" sz="1200" spc="14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54163" y="5541585"/>
            <a:ext cx="2232902" cy="922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Изменение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осей</a:t>
            </a:r>
            <a:r>
              <a:rPr dirty="0" sz="1200" spc="1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координат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любого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отчёта,</a:t>
            </a:r>
            <a:r>
              <a:rPr dirty="0" sz="1200" spc="16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добавление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и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удаление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показателей,</a:t>
            </a:r>
          </a:p>
          <a:p>
            <a:pPr marL="0" marR="0">
              <a:lnSpc>
                <a:spcPts val="1250"/>
              </a:lnSpc>
              <a:spcBef>
                <a:spcPts val="18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Настройка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1">
                <a:solidFill>
                  <a:srgbClr val="000000"/>
                </a:solidFill>
                <a:latin typeface="KAVOIW+ArialMT"/>
                <a:cs typeface="KAVOIW+ArialMT"/>
              </a:rPr>
              <a:t>переходов</a:t>
            </a:r>
            <a:r>
              <a:rPr dirty="0" sz="1200" spc="14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между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дашбордами.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25525" y="5541585"/>
            <a:ext cx="1508021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Простая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настройка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25525" y="5718369"/>
            <a:ext cx="1901316" cy="565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визуализации,</a:t>
            </a:r>
            <a:r>
              <a:rPr dirty="0" sz="1200" spc="1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 spc="-13">
                <a:solidFill>
                  <a:srgbClr val="000000"/>
                </a:solidFill>
                <a:latin typeface="KAVOIW+ArialMT"/>
                <a:cs typeface="KAVOIW+ArialMT"/>
              </a:rPr>
              <a:t>цветовой</a:t>
            </a:r>
          </a:p>
          <a:p>
            <a:pPr marL="0" marR="0">
              <a:lnSpc>
                <a:spcPts val="12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гаммы,</a:t>
            </a:r>
            <a:r>
              <a:rPr dirty="0" sz="1200" spc="13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форматов</a:t>
            </a:r>
            <a:r>
              <a:rPr dirty="0" sz="1200" spc="11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чисел,</a:t>
            </a:r>
          </a:p>
          <a:p>
            <a:pPr marL="0" marR="0">
              <a:lnSpc>
                <a:spcPts val="1250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шрифтов,</a:t>
            </a:r>
            <a:r>
              <a:rPr dirty="0" sz="1200" spc="14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размеров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25525" y="6267009"/>
            <a:ext cx="1895678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графических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KAVOIW+ArialMT"/>
                <a:cs typeface="KAVOIW+ArialMT"/>
              </a:rPr>
              <a:t>элементов.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82799" y="6455986"/>
            <a:ext cx="894010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0">
                <a:solidFill>
                  <a:srgbClr val="000000"/>
                </a:solidFill>
                <a:latin typeface="KAVOIW+ArialMT"/>
                <a:cs typeface="KAVOIW+ArialMT"/>
              </a:rPr>
              <a:t>подытогов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783070" y="6459033"/>
            <a:ext cx="229641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efe"/>
                </a:solidFill>
                <a:latin typeface="AUNROM+Calibri"/>
                <a:cs typeface="AUNROM+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0870" y="494418"/>
            <a:ext cx="2498701" cy="72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HGSO+Arial-BoldMT"/>
                <a:cs typeface="UVHGSO+Arial-BoldMT"/>
              </a:rPr>
              <a:t>Создать</a:t>
            </a:r>
            <a:r>
              <a:rPr dirty="0" sz="2400" spc="68">
                <a:solidFill>
                  <a:srgbClr val="ffffff"/>
                </a:solidFill>
                <a:latin typeface="UVHGSO+Arial-BoldMT"/>
                <a:cs typeface="UVHGSO+Arial-BoldMT"/>
              </a:rPr>
              <a:t> </a:t>
            </a:r>
            <a:r>
              <a:rPr dirty="0" sz="2400" spc="-13">
                <a:solidFill>
                  <a:srgbClr val="ffffff"/>
                </a:solidFill>
                <a:latin typeface="UVHGSO+Arial-BoldMT"/>
                <a:cs typeface="UVHGSO+Arial-BoldMT"/>
              </a:rPr>
              <a:t>отчёт?</a:t>
            </a:r>
          </a:p>
          <a:p>
            <a:pPr marL="0" marR="0">
              <a:lnSpc>
                <a:spcPts val="2500"/>
              </a:lnSpc>
              <a:spcBef>
                <a:spcPts val="403"/>
              </a:spcBef>
              <a:spcAft>
                <a:spcPts val="0"/>
              </a:spcAft>
            </a:pPr>
            <a:r>
              <a:rPr dirty="0" sz="2400" spc="-13">
                <a:solidFill>
                  <a:srgbClr val="ffffff"/>
                </a:solidFill>
                <a:latin typeface="UVHGSO+Arial-BoldMT"/>
                <a:cs typeface="UVHGSO+Arial-BoldMT"/>
              </a:rPr>
              <a:t>Это</a:t>
            </a:r>
            <a:r>
              <a:rPr dirty="0" sz="2400" spc="71">
                <a:solidFill>
                  <a:srgbClr val="ffffff"/>
                </a:solidFill>
                <a:latin typeface="UVHGSO+Arial-BoldMT"/>
                <a:cs typeface="UVHGSO+Arial-BoldMT"/>
              </a:rPr>
              <a:t> </a:t>
            </a:r>
            <a:r>
              <a:rPr dirty="0" sz="2400" spc="-11">
                <a:solidFill>
                  <a:srgbClr val="ffffff"/>
                </a:solidFill>
                <a:latin typeface="UVHGSO+Arial-BoldMT"/>
                <a:cs typeface="UVHGSO+Arial-BoldMT"/>
              </a:rPr>
              <a:t>просто!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6843" y="1646455"/>
            <a:ext cx="1491356" cy="302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CKBIG+Arial-BoldMT"/>
                <a:cs typeface="GCKBIG+Arial-BoldMT"/>
              </a:rPr>
              <a:t>Выбираем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55368" y="2024193"/>
            <a:ext cx="2496792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Достаточно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переместить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нужные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5368" y="2204025"/>
            <a:ext cx="2818642" cy="562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показатели</a:t>
            </a:r>
            <a:r>
              <a:rPr dirty="0" sz="1200" spc="17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из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структуры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данных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в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строки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и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колонки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рабочей</a:t>
            </a:r>
            <a:r>
              <a:rPr dirty="0" sz="1200" spc="15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области.</a:t>
            </a:r>
          </a:p>
          <a:p>
            <a:pPr marL="0" marR="0">
              <a:lnSpc>
                <a:spcPts val="1250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Оцениваем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 spc="-27">
                <a:solidFill>
                  <a:srgbClr val="ffffff"/>
                </a:solidFill>
                <a:latin typeface="KAVOIW+ArialMT"/>
                <a:cs typeface="KAVOIW+ArialMT"/>
              </a:rPr>
              <a:t>результат</a:t>
            </a:r>
            <a:r>
              <a:rPr dirty="0" sz="1200" spc="31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в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KAVOIW+ArialMT"/>
                <a:cs typeface="KAVOIW+ArialMT"/>
              </a:rPr>
              <a:t>этом</a:t>
            </a:r>
            <a:r>
              <a:rPr dirty="0" sz="1200" spc="19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же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окне.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6340" y="3173504"/>
            <a:ext cx="1592808" cy="302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28">
                <a:solidFill>
                  <a:srgbClr val="ffffff"/>
                </a:solidFill>
                <a:latin typeface="GCKBIG+Arial-BoldMT"/>
                <a:cs typeface="GCKBIG+Arial-BoldMT"/>
              </a:rPr>
              <a:t>Фильтруем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64865" y="3536001"/>
            <a:ext cx="2793567" cy="922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Для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KAVOIW+ArialMT"/>
                <a:cs typeface="KAVOIW+ArialMT"/>
              </a:rPr>
              <a:t>фильтрации</a:t>
            </a:r>
            <a:r>
              <a:rPr dirty="0" sz="1200" spc="18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данных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в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отчёте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в</a:t>
            </a:r>
          </a:p>
          <a:p>
            <a:pPr marL="0" marR="0">
              <a:lnSpc>
                <a:spcPts val="12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рабочей</a:t>
            </a:r>
            <a:r>
              <a:rPr dirty="0" sz="1200" spc="15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KAVOIW+ArialMT"/>
                <a:cs typeface="KAVOIW+ArialMT"/>
              </a:rPr>
              <a:t>области</a:t>
            </a:r>
            <a:r>
              <a:rPr dirty="0" sz="1200" spc="18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предусмотрена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строка.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Перемещаем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туда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нужные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показатели</a:t>
            </a:r>
            <a:r>
              <a:rPr dirty="0" sz="1200" spc="17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и,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немедленно,</a:t>
            </a:r>
            <a:r>
              <a:rPr dirty="0" sz="1200" spc="12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получаем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200" spc="-39">
                <a:solidFill>
                  <a:srgbClr val="ffffff"/>
                </a:solidFill>
                <a:latin typeface="KAVOIW+ArialMT"/>
                <a:cs typeface="KAVOIW+ArialMT"/>
              </a:rPr>
              <a:t>результат.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45837" y="4840760"/>
            <a:ext cx="2367826" cy="302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CKBIG+Arial-BoldMT"/>
                <a:cs typeface="GCKBIG+Arial-BoldMT"/>
              </a:rPr>
              <a:t>Добавляем</a:t>
            </a:r>
            <a:r>
              <a:rPr dirty="0" sz="2000" spc="50">
                <a:solidFill>
                  <a:srgbClr val="ffffff"/>
                </a:solidFill>
                <a:latin typeface="GCKBIG+Arial-BoldMT"/>
                <a:cs typeface="GCKBIG+Arial-BoldMT"/>
              </a:rPr>
              <a:t> </a:t>
            </a:r>
            <a:r>
              <a:rPr dirty="0" sz="2000" spc="-11">
                <a:solidFill>
                  <a:srgbClr val="ffffff"/>
                </a:solidFill>
                <a:latin typeface="GCKBIG+Arial-BoldMT"/>
                <a:cs typeface="GCKBIG+Arial-BoldMT"/>
              </a:rPr>
              <a:t>лоска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47422" y="5194113"/>
            <a:ext cx="2638170" cy="91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При</a:t>
            </a:r>
            <a:r>
              <a:rPr dirty="0" sz="1200" spc="1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необходимости,</a:t>
            </a:r>
            <a:r>
              <a:rPr dirty="0" sz="1200" spc="14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настраиваем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dirty="0" sz="1200" spc="-15">
                <a:solidFill>
                  <a:srgbClr val="ffffff"/>
                </a:solidFill>
                <a:latin typeface="KAVOIW+ArialMT"/>
                <a:cs typeface="KAVOIW+ArialMT"/>
              </a:rPr>
              <a:t>цвета,</a:t>
            </a:r>
            <a:r>
              <a:rPr dirty="0" sz="1200" spc="22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шрифты,</a:t>
            </a:r>
            <a:r>
              <a:rPr dirty="0" sz="1200" spc="12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форму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и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другие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параметры</a:t>
            </a:r>
            <a:r>
              <a:rPr dirty="0" sz="1200" spc="11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объектов.</a:t>
            </a:r>
            <a:r>
              <a:rPr dirty="0" sz="1200" spc="14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Добиваемся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максимальной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презентабельности,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200" spc="-13">
                <a:solidFill>
                  <a:srgbClr val="ffffff"/>
                </a:solidFill>
                <a:latin typeface="KAVOIW+ArialMT"/>
                <a:cs typeface="KAVOIW+ArialMT"/>
              </a:rPr>
              <a:t>наблюдая</a:t>
            </a:r>
            <a:r>
              <a:rPr dirty="0" sz="1200" spc="18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за</a:t>
            </a:r>
            <a:r>
              <a:rPr dirty="0" sz="1200">
                <a:solidFill>
                  <a:srgbClr val="ffffff"/>
                </a:solidFill>
                <a:latin typeface="KAVOIW+ArialMT"/>
                <a:cs typeface="KAVOIW+ArialMT"/>
              </a:rPr>
              <a:t> </a:t>
            </a:r>
            <a:r>
              <a:rPr dirty="0" sz="1200" spc="-19">
                <a:solidFill>
                  <a:srgbClr val="ffffff"/>
                </a:solidFill>
                <a:latin typeface="KAVOIW+ArialMT"/>
                <a:cs typeface="KAVOIW+ArialMT"/>
              </a:rPr>
              <a:t>результатами.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5325" y="738365"/>
            <a:ext cx="3511808" cy="83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1a038"/>
                </a:solidFill>
                <a:latin typeface="KKEBWC+ArialMT"/>
                <a:cs typeface="KKEBWC+ArialMT"/>
              </a:rPr>
              <a:t>Адаптивная</a:t>
            </a:r>
            <a:r>
              <a:rPr dirty="0" sz="2800">
                <a:solidFill>
                  <a:srgbClr val="21a038"/>
                </a:solidFill>
                <a:latin typeface="KKEBWC+ArialMT"/>
                <a:cs typeface="KKEBWC+ArialMT"/>
              </a:rPr>
              <a:t> </a:t>
            </a:r>
            <a:r>
              <a:rPr dirty="0" sz="2800" spc="12">
                <a:solidFill>
                  <a:srgbClr val="21a038"/>
                </a:solidFill>
                <a:latin typeface="KKEBWC+ArialMT"/>
                <a:cs typeface="KKEBWC+ArialMT"/>
              </a:rPr>
              <a:t>вёрстка</a:t>
            </a:r>
          </a:p>
          <a:p>
            <a:pPr marL="0" marR="0">
              <a:lnSpc>
                <a:spcPts val="2917"/>
              </a:lnSpc>
              <a:spcBef>
                <a:spcPts val="466"/>
              </a:spcBef>
              <a:spcAft>
                <a:spcPts val="0"/>
              </a:spcAft>
            </a:pPr>
            <a:r>
              <a:rPr dirty="0" sz="2800" spc="-11">
                <a:solidFill>
                  <a:srgbClr val="21a038"/>
                </a:solidFill>
                <a:latin typeface="KKEBWC+ArialMT"/>
                <a:cs typeface="KKEBWC+ArialMT"/>
              </a:rPr>
              <a:t>отчётов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325" y="2335143"/>
            <a:ext cx="3914496" cy="707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Система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4">
                <a:solidFill>
                  <a:srgbClr val="000000"/>
                </a:solidFill>
                <a:latin typeface="BEJWGJ+ArialMT"/>
                <a:cs typeface="BEJWGJ+ArialMT"/>
              </a:rPr>
              <a:t>позволяет</a:t>
            </a:r>
            <a:r>
              <a:rPr dirty="0" sz="1400" spc="1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просматривать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отчёты</a:t>
            </a:r>
            <a:r>
              <a:rPr dirty="0" sz="1400" spc="14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на</a:t>
            </a:r>
          </a:p>
          <a:p>
            <a:pPr marL="0" marR="0">
              <a:lnSpc>
                <a:spcPts val="1458"/>
              </a:lnSpc>
              <a:spcBef>
                <a:spcPts val="41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устройстве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любым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размером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экрана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и</a:t>
            </a:r>
          </a:p>
          <a:p>
            <a:pPr marL="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разрешением.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5325" y="3301359"/>
            <a:ext cx="4000056" cy="70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Это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7">
                <a:solidFill>
                  <a:srgbClr val="000000"/>
                </a:solidFill>
                <a:latin typeface="BEJWGJ+ArialMT"/>
                <a:cs typeface="BEJWGJ+ArialMT"/>
              </a:rPr>
              <a:t>может</a:t>
            </a:r>
            <a:r>
              <a:rPr dirty="0" sz="1400" spc="13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быть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проектор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разрешением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8К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</a:t>
            </a:r>
          </a:p>
          <a:p>
            <a:pPr marL="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конференц-зале,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персональный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компьютер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на</a:t>
            </a:r>
          </a:p>
          <a:p>
            <a:pPr marL="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 spc="-12">
                <a:solidFill>
                  <a:srgbClr val="000000"/>
                </a:solidFill>
                <a:latin typeface="BEJWGJ+ArialMT"/>
                <a:cs typeface="BEJWGJ+ArialMT"/>
              </a:rPr>
              <a:t>столе,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ноутбук,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планшет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или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BEJWGJ+ArialMT"/>
                <a:cs typeface="BEJWGJ+ArialMT"/>
              </a:rPr>
              <a:t>телефон.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5325" y="4267575"/>
            <a:ext cx="4026725" cy="945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6">
                <a:solidFill>
                  <a:srgbClr val="000000"/>
                </a:solidFill>
                <a:latin typeface="BEJWGJ+ArialMT"/>
                <a:cs typeface="BEJWGJ+ArialMT"/>
              </a:rPr>
              <a:t>Пользователю</a:t>
            </a:r>
            <a:r>
              <a:rPr dirty="0" sz="1400" spc="14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не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7">
                <a:solidFill>
                  <a:srgbClr val="000000"/>
                </a:solidFill>
                <a:latin typeface="BEJWGJ+ArialMT"/>
                <a:cs typeface="BEJWGJ+ArialMT"/>
              </a:rPr>
              <a:t>требуется</a:t>
            </a:r>
            <a:r>
              <a:rPr dirty="0" sz="1400" spc="2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заботиться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о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том,</a:t>
            </a:r>
          </a:p>
          <a:p>
            <a:pPr marL="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 spc="14">
                <a:solidFill>
                  <a:srgbClr val="000000"/>
                </a:solidFill>
                <a:latin typeface="BEJWGJ+ArialMT"/>
                <a:cs typeface="BEJWGJ+ArialMT"/>
              </a:rPr>
              <a:t>как</a:t>
            </a:r>
            <a:r>
              <a:rPr dirty="0" sz="1400" spc="-15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дашборд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34">
                <a:solidFill>
                  <a:srgbClr val="000000"/>
                </a:solidFill>
                <a:latin typeface="BEJWGJ+ArialMT"/>
                <a:cs typeface="BEJWGJ+ArialMT"/>
              </a:rPr>
              <a:t>будет</a:t>
            </a:r>
            <a:r>
              <a:rPr dirty="0" sz="1400" spc="29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выглядеть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на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2">
                <a:solidFill>
                  <a:srgbClr val="000000"/>
                </a:solidFill>
                <a:latin typeface="BEJWGJ+ArialMT"/>
                <a:cs typeface="BEJWGJ+ArialMT"/>
              </a:rPr>
              <a:t>том</a:t>
            </a:r>
            <a:r>
              <a:rPr dirty="0" sz="1400" spc="11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или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ином</a:t>
            </a:r>
          </a:p>
          <a:p>
            <a:pPr marL="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устройстве,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система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сама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7">
                <a:solidFill>
                  <a:srgbClr val="000000"/>
                </a:solidFill>
                <a:latin typeface="BEJWGJ+ArialMT"/>
                <a:cs typeface="BEJWGJ+ArialMT"/>
              </a:rPr>
              <a:t>умеет</a:t>
            </a:r>
            <a:r>
              <a:rPr dirty="0" sz="1400" spc="13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настроить</a:t>
            </a:r>
          </a:p>
          <a:p>
            <a:pPr marL="0" marR="0">
              <a:lnSpc>
                <a:spcPts val="1458"/>
              </a:lnSpc>
              <a:spcBef>
                <a:spcPts val="38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нужный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режим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отображения.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86050" y="6462081"/>
            <a:ext cx="229641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AUNROM+Calibri"/>
                <a:cs typeface="AUNROM+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5325" y="738365"/>
            <a:ext cx="2796020" cy="83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0">
                <a:solidFill>
                  <a:srgbClr val="21a038"/>
                </a:solidFill>
                <a:latin typeface="KKEBWC+ArialMT"/>
                <a:cs typeface="KKEBWC+ArialMT"/>
              </a:rPr>
              <a:t>Презентация</a:t>
            </a:r>
            <a:r>
              <a:rPr dirty="0" sz="2800">
                <a:solidFill>
                  <a:srgbClr val="21a038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21a038"/>
                </a:solidFill>
                <a:latin typeface="KKEBWC+ArialMT"/>
                <a:cs typeface="KKEBWC+ArialMT"/>
              </a:rPr>
              <a:t>на</a:t>
            </a:r>
          </a:p>
          <a:p>
            <a:pPr marL="0" marR="0">
              <a:lnSpc>
                <a:spcPts val="2917"/>
              </a:lnSpc>
              <a:spcBef>
                <a:spcPts val="466"/>
              </a:spcBef>
              <a:spcAft>
                <a:spcPts val="0"/>
              </a:spcAft>
            </a:pPr>
            <a:r>
              <a:rPr dirty="0" sz="2800" spc="-15">
                <a:solidFill>
                  <a:srgbClr val="21a038"/>
                </a:solidFill>
                <a:latin typeface="KKEBWC+ArialMT"/>
                <a:cs typeface="KKEBWC+ArialMT"/>
              </a:rPr>
              <a:t>планшете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325" y="2335143"/>
            <a:ext cx="4002347" cy="94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>
                <a:solidFill>
                  <a:srgbClr val="000000"/>
                </a:solidFill>
                <a:latin typeface="BEJWGJ+ArialMT"/>
                <a:cs typeface="BEJWGJ+ArialMT"/>
              </a:rPr>
              <a:t>Удобно</a:t>
            </a:r>
            <a:r>
              <a:rPr dirty="0" sz="1400" spc="19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BEJWGJ+ArialMT"/>
                <a:cs typeface="BEJWGJ+ArialMT"/>
              </a:rPr>
              <a:t>пользоваться</a:t>
            </a:r>
            <a:r>
              <a:rPr dirty="0" sz="1400" spc="12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отчётностью,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находясь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</a:t>
            </a:r>
          </a:p>
          <a:p>
            <a:pPr marL="0" marR="0">
              <a:lnSpc>
                <a:spcPts val="1458"/>
              </a:lnSpc>
              <a:spcBef>
                <a:spcPts val="41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дороге,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использовать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данные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на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совещаниях,</a:t>
            </a:r>
          </a:p>
          <a:p>
            <a:pPr marL="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пересылать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данные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коллегам,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используя</a:t>
            </a:r>
          </a:p>
          <a:p>
            <a:pPr marL="0" marR="0">
              <a:lnSpc>
                <a:spcPts val="1458"/>
              </a:lnSpc>
              <a:spcBef>
                <a:spcPts val="43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средства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коммуникации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мобильных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устройств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86050" y="6462081"/>
            <a:ext cx="229641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AUNROM+Calibri"/>
                <a:cs typeface="AUNROM+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6000" y="738365"/>
            <a:ext cx="5028656" cy="1244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Любой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дашборд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или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 </a:t>
            </a:r>
            <a:r>
              <a:rPr dirty="0" sz="2800" spc="-11">
                <a:solidFill>
                  <a:srgbClr val="000000"/>
                </a:solidFill>
                <a:latin typeface="KKEBWC+ArialMT"/>
                <a:cs typeface="KKEBWC+ArialMT"/>
              </a:rPr>
              <a:t>отчёт</a:t>
            </a:r>
            <a:r>
              <a:rPr dirty="0" sz="2800" spc="14">
                <a:solidFill>
                  <a:srgbClr val="000000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в</a:t>
            </a:r>
          </a:p>
          <a:p>
            <a:pPr marL="0" marR="0">
              <a:lnSpc>
                <a:spcPts val="2917"/>
              </a:lnSpc>
              <a:spcBef>
                <a:spcPts val="46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Вашем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мобильном</a:t>
            </a:r>
            <a:r>
              <a:rPr dirty="0" sz="2800">
                <a:solidFill>
                  <a:srgbClr val="000000"/>
                </a:solidFill>
                <a:latin typeface="KKEBWC+ArialMT"/>
                <a:cs typeface="KKEBWC+ArialMT"/>
              </a:rPr>
              <a:t> </a:t>
            </a:r>
            <a:r>
              <a:rPr dirty="0" sz="2800" spc="-14">
                <a:solidFill>
                  <a:srgbClr val="000000"/>
                </a:solidFill>
                <a:latin typeface="KKEBWC+ArialMT"/>
                <a:cs typeface="KKEBWC+ArialMT"/>
              </a:rPr>
              <a:t>телефоне</a:t>
            </a:r>
          </a:p>
          <a:p>
            <a:pPr marL="0" marR="0">
              <a:lnSpc>
                <a:spcPts val="1458"/>
              </a:lnSpc>
              <a:spcBef>
                <a:spcPts val="173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Данные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BEJWGJ+ArialMT"/>
                <a:cs typeface="BEJWGJ+ArialMT"/>
              </a:rPr>
              <a:t>всегда</a:t>
            </a:r>
            <a:r>
              <a:rPr dirty="0" sz="1400" spc="11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BEJWGJ+ArialMT"/>
                <a:cs typeface="BEJWGJ+ArialMT"/>
              </a:rPr>
              <a:t>под</a:t>
            </a:r>
            <a:r>
              <a:rPr dirty="0" sz="1400" spc="11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рукой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и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Вами.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0" y="2179694"/>
            <a:ext cx="5432881" cy="439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Для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принятия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решения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не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 spc="-17">
                <a:solidFill>
                  <a:srgbClr val="000000"/>
                </a:solidFill>
                <a:latin typeface="BEJWGJ+ArialMT"/>
                <a:cs typeface="BEJWGJ+ArialMT"/>
              </a:rPr>
              <a:t>требуется</a:t>
            </a:r>
            <a:r>
              <a:rPr dirty="0" sz="1400" spc="2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прибыть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офис,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включить</a:t>
            </a:r>
          </a:p>
          <a:p>
            <a:pPr marL="0" marR="0">
              <a:lnSpc>
                <a:spcPts val="1458"/>
              </a:lnSpc>
              <a:spcBef>
                <a:spcPts val="24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персональный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компьютер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и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открыть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систему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отчётности.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0" y="2825871"/>
            <a:ext cx="4828494" cy="427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вопросе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получения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данных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для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принятия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решений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Вы</a:t>
            </a:r>
          </a:p>
          <a:p>
            <a:pPr marL="0" marR="0">
              <a:lnSpc>
                <a:spcPts val="1458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становитесь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по-настоящему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EJWGJ+ArialMT"/>
                <a:cs typeface="BEJWGJ+ArialMT"/>
              </a:rPr>
              <a:t>мобильны.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86050" y="6462081"/>
            <a:ext cx="229641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AUNROM+Calibri"/>
                <a:cs typeface="AUNROM+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41926" y="2753094"/>
            <a:ext cx="5963471" cy="1259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Присоединяйтесь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к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сообществу</a:t>
            </a:r>
          </a:p>
          <a:p>
            <a:pPr marL="0" marR="0">
              <a:lnSpc>
                <a:spcPts val="2917"/>
              </a:lnSpc>
              <a:spcBef>
                <a:spcPts val="490"/>
              </a:spcBef>
              <a:spcAft>
                <a:spcPts val="0"/>
              </a:spcAft>
            </a:pP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профессиональных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 spc="-22">
                <a:solidFill>
                  <a:srgbClr val="fffefe"/>
                </a:solidFill>
                <a:latin typeface="KKEBWC+ArialMT"/>
                <a:cs typeface="KKEBWC+ArialMT"/>
              </a:rPr>
              <a:t>пользователей</a:t>
            </a:r>
          </a:p>
          <a:p>
            <a:pPr marL="0" marR="0">
              <a:lnSpc>
                <a:spcPts val="2917"/>
              </a:lnSpc>
              <a:spcBef>
                <a:spcPts val="370"/>
              </a:spcBef>
              <a:spcAft>
                <a:spcPts val="0"/>
              </a:spcAft>
            </a:pP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аналитических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 </a:t>
            </a:r>
            <a:r>
              <a:rPr dirty="0" sz="2800">
                <a:solidFill>
                  <a:srgbClr val="fffefe"/>
                </a:solidFill>
                <a:latin typeface="KKEBWC+ArialMT"/>
                <a:cs typeface="KKEBWC+ArialMT"/>
              </a:rPr>
              <a:t>данных!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83070" y="6459033"/>
            <a:ext cx="229641" cy="196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efe"/>
                </a:solidFill>
                <a:latin typeface="AUNROM+Calibri"/>
                <a:cs typeface="AUNROM+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dvutkin</dc:creator>
  <cp:lastModifiedBy>dvutkin</cp:lastModifiedBy>
  <cp:revision>1</cp:revision>
  <dcterms:modified xsi:type="dcterms:W3CDTF">2022-04-25T16:14:46+03:00</dcterms:modified>
</cp:coreProperties>
</file>